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6" r:id="rId5"/>
    <p:sldId id="304" r:id="rId6"/>
    <p:sldId id="306" r:id="rId7"/>
    <p:sldId id="310" r:id="rId8"/>
    <p:sldId id="305" r:id="rId9"/>
    <p:sldId id="294" r:id="rId10"/>
    <p:sldId id="292" r:id="rId11"/>
    <p:sldId id="295" r:id="rId12"/>
    <p:sldId id="298" r:id="rId13"/>
    <p:sldId id="301" r:id="rId14"/>
    <p:sldId id="311" r:id="rId15"/>
    <p:sldId id="312" r:id="rId16"/>
    <p:sldId id="275" r:id="rId1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080" autoAdjust="0"/>
  </p:normalViewPr>
  <p:slideViewPr>
    <p:cSldViewPr>
      <p:cViewPr varScale="1">
        <p:scale>
          <a:sx n="60" d="100"/>
          <a:sy n="60" d="100"/>
        </p:scale>
        <p:origin x="1412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324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52F07C-291E-4A9F-9898-BE95D05B4E85}" type="datetimeFigureOut">
              <a:rPr lang="nl-NL" smtClean="0"/>
              <a:pPr/>
              <a:t>15-6-2016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DFDBF8-756A-4EA2-8353-3D123288C66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0894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EDCB6C-35A3-4D48-954A-CB393F1604CE}" type="slidenum">
              <a:rPr lang="nl-NL" smtClean="0"/>
              <a:pPr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8359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9D8F3-1547-4A2A-BB9B-118177113819}" type="datetimeFigureOut">
              <a:rPr lang="nl-NL" smtClean="0"/>
              <a:pPr/>
              <a:t>15-6-2016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D461-CBC6-4B32-98E9-20D882E839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Tm="5000">
        <p14:prism/>
      </p:transition>
    </mc:Choice>
    <mc:Fallback xmlns="">
      <p:transition spd="med" advTm="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9D8F3-1547-4A2A-BB9B-118177113819}" type="datetimeFigureOut">
              <a:rPr lang="nl-NL" smtClean="0"/>
              <a:pPr/>
              <a:t>15-6-2016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D461-CBC6-4B32-98E9-20D882E839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Tm="5000">
        <p14:prism/>
      </p:transition>
    </mc:Choice>
    <mc:Fallback xmlns="">
      <p:transition spd="med" advTm="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9D8F3-1547-4A2A-BB9B-118177113819}" type="datetimeFigureOut">
              <a:rPr lang="nl-NL" smtClean="0"/>
              <a:pPr/>
              <a:t>15-6-2016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D461-CBC6-4B32-98E9-20D882E839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Tm="5000">
        <p14:prism/>
      </p:transition>
    </mc:Choice>
    <mc:Fallback xmlns="">
      <p:transition spd="med" advTm="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9D8F3-1547-4A2A-BB9B-118177113819}" type="datetimeFigureOut">
              <a:rPr lang="nl-NL" smtClean="0"/>
              <a:pPr/>
              <a:t>15-6-2016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D461-CBC6-4B32-98E9-20D882E8390B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Picture 3" descr="Z:\J.V. Colosseus Vixion BV\Marketing &amp; Communicatie\Huisstijl\Logo\Logo-Colosseus-Vixion---Zonder-slogan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6218084"/>
            <a:ext cx="2927796" cy="630951"/>
          </a:xfrm>
          <a:prstGeom prst="rect">
            <a:avLst/>
          </a:prstGeom>
          <a:noFill/>
        </p:spPr>
      </p:pic>
      <p:cxnSp>
        <p:nvCxnSpPr>
          <p:cNvPr id="8" name="Straight Connector 12"/>
          <p:cNvCxnSpPr/>
          <p:nvPr userDrawn="1"/>
        </p:nvCxnSpPr>
        <p:spPr>
          <a:xfrm>
            <a:off x="-74705" y="6165304"/>
            <a:ext cx="9245600" cy="0"/>
          </a:xfrm>
          <a:prstGeom prst="line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218084"/>
            <a:ext cx="2166937" cy="5238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Tm="5000">
        <p14:prism/>
      </p:transition>
    </mc:Choice>
    <mc:Fallback xmlns="">
      <p:transition spd="med" advTm="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9D8F3-1547-4A2A-BB9B-118177113819}" type="datetimeFigureOut">
              <a:rPr lang="nl-NL" smtClean="0"/>
              <a:pPr/>
              <a:t>15-6-2016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D461-CBC6-4B32-98E9-20D882E839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Tm="5000">
        <p14:prism/>
      </p:transition>
    </mc:Choice>
    <mc:Fallback xmlns="">
      <p:transition spd="med" advTm="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9D8F3-1547-4A2A-BB9B-118177113819}" type="datetimeFigureOut">
              <a:rPr lang="nl-NL" smtClean="0"/>
              <a:pPr/>
              <a:t>15-6-2016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D461-CBC6-4B32-98E9-20D882E839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Tm="5000">
        <p14:prism/>
      </p:transition>
    </mc:Choice>
    <mc:Fallback xmlns="">
      <p:transition spd="med" advTm="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9D8F3-1547-4A2A-BB9B-118177113819}" type="datetimeFigureOut">
              <a:rPr lang="nl-NL" smtClean="0"/>
              <a:pPr/>
              <a:t>15-6-2016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D461-CBC6-4B32-98E9-20D882E839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Tm="5000">
        <p14:prism/>
      </p:transition>
    </mc:Choice>
    <mc:Fallback xmlns="">
      <p:transition spd="med" advTm="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9D8F3-1547-4A2A-BB9B-118177113819}" type="datetimeFigureOut">
              <a:rPr lang="nl-NL" smtClean="0"/>
              <a:pPr/>
              <a:t>15-6-2016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D461-CBC6-4B32-98E9-20D882E839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Tm="5000">
        <p14:prism/>
      </p:transition>
    </mc:Choice>
    <mc:Fallback xmlns="">
      <p:transition spd="med" advTm="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9D8F3-1547-4A2A-BB9B-118177113819}" type="datetimeFigureOut">
              <a:rPr lang="nl-NL" smtClean="0"/>
              <a:pPr/>
              <a:t>15-6-2016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D461-CBC6-4B32-98E9-20D882E839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Tm="5000">
        <p14:prism/>
      </p:transition>
    </mc:Choice>
    <mc:Fallback xmlns="">
      <p:transition spd="med" advTm="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9D8F3-1547-4A2A-BB9B-118177113819}" type="datetimeFigureOut">
              <a:rPr lang="nl-NL" smtClean="0"/>
              <a:pPr/>
              <a:t>15-6-2016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D461-CBC6-4B32-98E9-20D882E839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Tm="5000">
        <p14:prism/>
      </p:transition>
    </mc:Choice>
    <mc:Fallback xmlns="">
      <p:transition spd="med" advTm="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9D8F3-1547-4A2A-BB9B-118177113819}" type="datetimeFigureOut">
              <a:rPr lang="nl-NL" smtClean="0"/>
              <a:pPr/>
              <a:t>15-6-2016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D461-CBC6-4B32-98E9-20D882E839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Tm="5000">
        <p14:prism/>
      </p:transition>
    </mc:Choice>
    <mc:Fallback xmlns="">
      <p:transition spd="med" advTm="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9D8F3-1547-4A2A-BB9B-118177113819}" type="datetimeFigureOut">
              <a:rPr lang="nl-NL" smtClean="0"/>
              <a:pPr/>
              <a:t>15-6-2016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0D461-CBC6-4B32-98E9-20D882E839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advTm="5000">
        <p14:prism/>
      </p:transition>
    </mc:Choice>
    <mc:Fallback xmlns="">
      <p:transition spd="med" advTm="5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kstvak 9"/>
          <p:cNvSpPr txBox="1"/>
          <p:nvPr/>
        </p:nvSpPr>
        <p:spPr>
          <a:xfrm>
            <a:off x="0" y="7566"/>
            <a:ext cx="9144000" cy="6858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11" name="Rechthoek 10"/>
          <p:cNvSpPr/>
          <p:nvPr/>
        </p:nvSpPr>
        <p:spPr>
          <a:xfrm>
            <a:off x="326876" y="2739310"/>
            <a:ext cx="8623495" cy="4571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br>
              <a:rPr lang="nl-NL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endParaRPr kumimoji="0"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Titel 1"/>
          <p:cNvSpPr txBox="1">
            <a:spLocks/>
          </p:cNvSpPr>
          <p:nvPr/>
        </p:nvSpPr>
        <p:spPr>
          <a:xfrm>
            <a:off x="0" y="1128339"/>
            <a:ext cx="9144000" cy="13351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ＭＳ Ｐゴシック"/>
                <a:cs typeface="ＭＳ Ｐゴシック"/>
              </a:rPr>
              <a:t>Procesondersteuning binnen         de sociale zekerheid</a:t>
            </a:r>
          </a:p>
        </p:txBody>
      </p:sp>
      <p:pic>
        <p:nvPicPr>
          <p:cNvPr id="13" name="Afbeelding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8623" y="4642362"/>
            <a:ext cx="4037833" cy="87016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108" y="4637661"/>
            <a:ext cx="3638226" cy="87957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Tm="5000">
        <p14:prism/>
      </p:transition>
    </mc:Choice>
    <mc:Fallback xmlns="">
      <p:transition spd="med" advTm="5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60" y="332656"/>
            <a:ext cx="828092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>
              <a:defRPr sz="5400" b="1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nl-N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Leidinggevenden hebben up </a:t>
            </a:r>
            <a:r>
              <a:rPr lang="nl-NL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to</a:t>
            </a:r>
            <a:r>
              <a:rPr lang="nl-N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 date management informatie</a:t>
            </a:r>
          </a:p>
          <a:p>
            <a:endParaRPr lang="nl-NL" sz="20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sz="20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Inspelen op inefficiënte onderdelen in het proces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sz="20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Sturen op actuele gegevens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sz="20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Inzicht in effectiviteit van trajecten</a:t>
            </a:r>
            <a:endParaRPr lang="en-GB" sz="2000" b="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0" y="5877272"/>
            <a:ext cx="9144000" cy="9807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2475758"/>
            <a:ext cx="3602970" cy="3531559"/>
          </a:xfrm>
          <a:prstGeom prst="rect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4688" y="2475758"/>
            <a:ext cx="4652420" cy="3185490"/>
          </a:xfrm>
          <a:prstGeom prst="rect">
            <a:avLst/>
          </a:prstGeom>
          <a:noFill/>
          <a:ln w="1587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4987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Tm="5000">
        <p14:prism/>
      </p:transition>
    </mc:Choice>
    <mc:Fallback xmlns="">
      <p:transition spd="med" advTm="500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55576" y="764704"/>
            <a:ext cx="799288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Waarom met ZINZIZ en </a:t>
            </a:r>
            <a:r>
              <a:rPr lang="nl-NL" sz="20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Colosseus</a:t>
            </a:r>
            <a:r>
              <a:rPr lang="nl-NL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nl-NL" sz="20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Vixion</a:t>
            </a:r>
            <a:r>
              <a:rPr lang="nl-NL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?</a:t>
            </a:r>
          </a:p>
          <a:p>
            <a:endParaRPr lang="nl-NL" sz="2000" dirty="0">
              <a:solidFill>
                <a:schemeClr val="accent4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Sequence</a:t>
            </a:r>
            <a:r>
              <a:rPr lang="nl-N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 heeft zich bewezen met complexe processen in de financiële sector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0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ZINZIZ heeft jarenlange ervaring binnen de sociale zekerheid in het implementeren van integrale oplossingen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0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U krijgt het beste uit beide werelden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0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Wij hebben dezelfde visie: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De focus ligt op de expertise binnen uw organisatie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Wij werken samen met u aan professionalisering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Leren door te doen en te ervaren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Wij werken aan toekomstbestendige organisaties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000" b="1" dirty="0">
              <a:solidFill>
                <a:schemeClr val="accent4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3" name="Picture 2" descr="https://encrypted-tbn3.gstatic.com/images?q=tbn:ANd9GcTjEnxhKddPp5sykRqZf-Y9AYibZAz3E86JJ2w9Jt6reqI4VqjFBe9zEN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72"/>
          <a:stretch/>
        </p:blipFill>
        <p:spPr bwMode="auto">
          <a:xfrm>
            <a:off x="4213042" y="1846676"/>
            <a:ext cx="997644" cy="358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http://vzod.nl/wp-content/uploads/Rabobank_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09"/>
          <a:stretch/>
        </p:blipFill>
        <p:spPr bwMode="auto">
          <a:xfrm>
            <a:off x="6392671" y="1793979"/>
            <a:ext cx="1331094" cy="482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2" descr="http://me-newswire.net/blog/pic04192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7" t="22221" r="4882" b="22221"/>
          <a:stretch/>
        </p:blipFill>
        <p:spPr bwMode="auto">
          <a:xfrm>
            <a:off x="5364088" y="1918684"/>
            <a:ext cx="875181" cy="214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6611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Tm="5000">
        <p14:prism/>
      </p:transition>
    </mc:Choice>
    <mc:Fallback xmlns="">
      <p:transition spd="med" advTm="5000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55576" y="764704"/>
            <a:ext cx="763284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Alle voordelen op een rijtje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b="1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Overzichtelijke workflow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Maatwerk op basis van proces organisatie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Te koppelen met huidige registratiesystemen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Monitoring &amp; signalering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Centrale transparante dossiervorming &amp; overzicht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Keten optimalisatie (efficiëntie en kwaliteit)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Betrouwbare en actueel informatie beheer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Korte implementatietijd &amp; leertijd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Gebruikersvriendelijk en eenvoudig aan te passen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000" b="1" dirty="0">
              <a:solidFill>
                <a:schemeClr val="accent4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000" b="1" dirty="0">
              <a:solidFill>
                <a:schemeClr val="accent4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76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Tm="5000">
        <p14:prism/>
      </p:transition>
    </mc:Choice>
    <mc:Fallback xmlns="">
      <p:transition spd="med" advTm="5000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0" y="37799"/>
            <a:ext cx="9252520" cy="32727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211F6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Vragen of opmerkingen?</a:t>
            </a:r>
            <a:br>
              <a:rPr lang="nl-NL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</a:br>
            <a:r>
              <a:rPr lang="nl-N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Bel of mail ons dan gerust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29" b="24652"/>
          <a:stretch/>
        </p:blipFill>
        <p:spPr bwMode="auto">
          <a:xfrm>
            <a:off x="2195736" y="2502260"/>
            <a:ext cx="4543425" cy="1832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4725144"/>
            <a:ext cx="5063472" cy="1224136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>
            <a:off x="611560" y="4509120"/>
            <a:ext cx="8208912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2135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Tm="5000">
        <p14:prism/>
      </p:transition>
    </mc:Choice>
    <mc:Fallback xmlns="">
      <p:transition spd="med" advTm="5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55576" y="764704"/>
            <a:ext cx="763284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Professionals binnen de sociale zekerheid werken vaak met meerdere systemen</a:t>
            </a:r>
          </a:p>
          <a:p>
            <a:endParaRPr lang="nl-NL" sz="20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nl-N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Deze zijn statisch, communiceren niet met elkaar en geven geen inzicht in het proces</a:t>
            </a:r>
          </a:p>
          <a:p>
            <a:endParaRPr lang="nl-NL" sz="20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nl-N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Hierdoor: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Krijgen casemanagers hun caseload niet goed op orde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Zijn cliënten overgeleverd aan de mate waarin een casemanager systematisch en methodisch kan werken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Hebben leidinggevenden weinig betrouwbare managementinformatie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Werken afdelingen die afhankelijk zijn van elkaar langs elkaar heen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0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nl-N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Hoe zou dit anders kunnen?</a:t>
            </a:r>
          </a:p>
        </p:txBody>
      </p:sp>
    </p:spTree>
    <p:extLst>
      <p:ext uri="{BB962C8B-B14F-4D97-AF65-F5344CB8AC3E}">
        <p14:creationId xmlns:p14="http://schemas.microsoft.com/office/powerpoint/2010/main" val="769815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Tm="5000">
        <p14:prism/>
      </p:transition>
    </mc:Choice>
    <mc:Fallback xmlns="">
      <p:transition spd="med" advTm="5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55576" y="764704"/>
            <a:ext cx="763284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Door een integrale aanpak met een innovatief software systeem</a:t>
            </a:r>
          </a:p>
          <a:p>
            <a:endParaRPr lang="nl-NL" sz="20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nl-NL" sz="32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Wij introduceren </a:t>
            </a:r>
            <a:r>
              <a:rPr lang="nl-NL" sz="3200" b="1" dirty="0" err="1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Sequence</a:t>
            </a:r>
            <a:r>
              <a:rPr lang="nl-NL" sz="32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in de sociale zekerheid</a:t>
            </a:r>
          </a:p>
          <a:p>
            <a:endParaRPr lang="nl-NL" sz="20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nl-N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Dit systeem ondersteunt bij: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Het creëren van een duidelijke workflow, waar casemanagers en leidinggevenden inzicht hebben in de stappen van het proces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Inzichtelijk maken van taken en prioriteiten voor casemanagers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Het alert blijven op de status van cliënten en de benodigde vervolgstappen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000" b="1" dirty="0">
              <a:solidFill>
                <a:schemeClr val="accent4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000" b="1" dirty="0">
              <a:solidFill>
                <a:schemeClr val="accent4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000" b="1" dirty="0">
              <a:solidFill>
                <a:schemeClr val="accent4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000" b="1" dirty="0">
              <a:solidFill>
                <a:schemeClr val="accent4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190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Tm="5000">
        <p14:prism/>
      </p:transition>
    </mc:Choice>
    <mc:Fallback xmlns="">
      <p:transition spd="med" advTm="5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55576" y="764704"/>
            <a:ext cx="7632848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En.. er is sprake van een volledige integratie van systemen</a:t>
            </a:r>
          </a:p>
          <a:p>
            <a:endParaRPr lang="nl-NL" sz="2800" b="1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Maatwerk op basis van het proces van uw organisatie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Systeem wordt gekoppeld aan huidige registratiesystemen  (bijv. </a:t>
            </a:r>
            <a:r>
              <a:rPr lang="nl-NL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Compas</a:t>
            </a:r>
            <a:r>
              <a:rPr lang="nl-N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 of GWS4all)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Geen extra invoer omdat alle ingevoerde data binnen de systemen gesynchroniseerd wordt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Het functioneert afdeling overstijgend en faciliteert (automatische) berichtgeving tussen bijv. casemanagers en inkomensconsulenten voor verplichte of passende vervolgacties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Alle systemen zijn op maat te integreren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Het is gebruiksvriendelijk en makkelijk aan te passen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000" b="1" dirty="0">
              <a:solidFill>
                <a:schemeClr val="accent4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000" b="1" dirty="0">
              <a:solidFill>
                <a:schemeClr val="accent4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000" b="1" dirty="0">
              <a:solidFill>
                <a:schemeClr val="accent4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000" b="1" dirty="0">
              <a:solidFill>
                <a:schemeClr val="accent4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719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Tm="5000">
        <p14:prism/>
      </p:transition>
    </mc:Choice>
    <mc:Fallback xmlns="">
      <p:transition spd="med" advTm="5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 txBox="1">
            <a:spLocks/>
          </p:cNvSpPr>
          <p:nvPr/>
        </p:nvSpPr>
        <p:spPr>
          <a:xfrm>
            <a:off x="222529" y="13779"/>
            <a:ext cx="867465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l-NL" dirty="0">
              <a:solidFill>
                <a:schemeClr val="accent4">
                  <a:lumMod val="75000"/>
                </a:schemeClr>
              </a:solidFill>
              <a:latin typeface="Rockwell Nova Light" panose="02060303020205020403" pitchFamily="18" charset="0"/>
            </a:endParaRPr>
          </a:p>
        </p:txBody>
      </p:sp>
      <p:sp>
        <p:nvSpPr>
          <p:cNvPr id="5" name="TextBox 10"/>
          <p:cNvSpPr txBox="1"/>
          <p:nvPr/>
        </p:nvSpPr>
        <p:spPr>
          <a:xfrm>
            <a:off x="6149095" y="1536174"/>
            <a:ext cx="274809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We brengen de huidige processen van uw organisatie in kaart, waarmee de workflow inzichtelijk kan worden gemaakt. </a:t>
            </a:r>
          </a:p>
          <a:p>
            <a:endParaRPr lang="nl-NL" sz="20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nl-N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Deze wordt vervolgens stap voor stap  geïntegreerd in de software.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17"/>
          <a:stretch/>
        </p:blipFill>
        <p:spPr>
          <a:xfrm>
            <a:off x="222529" y="895988"/>
            <a:ext cx="5573607" cy="5066024"/>
          </a:xfrm>
          <a:prstGeom prst="rect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</p:pic>
      <p:cxnSp>
        <p:nvCxnSpPr>
          <p:cNvPr id="4" name="Straight Connector 3"/>
          <p:cNvCxnSpPr/>
          <p:nvPr/>
        </p:nvCxnSpPr>
        <p:spPr>
          <a:xfrm>
            <a:off x="1475656" y="2996952"/>
            <a:ext cx="648072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hthoek 5"/>
          <p:cNvSpPr/>
          <p:nvPr/>
        </p:nvSpPr>
        <p:spPr>
          <a:xfrm>
            <a:off x="0" y="5877272"/>
            <a:ext cx="9144000" cy="9807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146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Tm="5000">
        <p14:prism/>
      </p:transition>
    </mc:Choice>
    <mc:Fallback xmlns="">
      <p:transition spd="med" advTm="5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67544" y="332656"/>
            <a:ext cx="79208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De casemanager heeft direct een overzichtelijke weergave van al zijn cliënten in het proces</a:t>
            </a:r>
          </a:p>
          <a:p>
            <a:endParaRPr lang="nl-NL" sz="2000" b="1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Weet precies waar de cliënten zich bevinden in het proces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Ontvangt meldingen bij openstaande taken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Weet in een oogopslag wie er betrokken is bij de cliënt</a:t>
            </a:r>
          </a:p>
        </p:txBody>
      </p:sp>
      <p:sp>
        <p:nvSpPr>
          <p:cNvPr id="4" name="Rechthoek 3"/>
          <p:cNvSpPr/>
          <p:nvPr/>
        </p:nvSpPr>
        <p:spPr>
          <a:xfrm>
            <a:off x="0" y="5877272"/>
            <a:ext cx="9144000" cy="9807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251" y="2708920"/>
            <a:ext cx="8433497" cy="3553992"/>
          </a:xfrm>
          <a:prstGeom prst="rect">
            <a:avLst/>
          </a:prstGeom>
          <a:noFill/>
          <a:ln w="1587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110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Tm="5000">
        <p14:prism/>
      </p:transition>
    </mc:Choice>
    <mc:Fallback xmlns="">
      <p:transition spd="med" advTm="5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/>
        </p:nvSpPr>
        <p:spPr>
          <a:xfrm>
            <a:off x="0" y="5877272"/>
            <a:ext cx="9144000" cy="9807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xtBox 9"/>
          <p:cNvSpPr txBox="1"/>
          <p:nvPr/>
        </p:nvSpPr>
        <p:spPr>
          <a:xfrm>
            <a:off x="647564" y="507201"/>
            <a:ext cx="784887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Overdracht tussen afdelingen wordt gefaciliteerd</a:t>
            </a:r>
          </a:p>
          <a:p>
            <a:endParaRPr lang="nl-NL" sz="2000" b="1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Casemanagers weten wanneer zij verantwoordelijk zijn voor een cliënt en welke acties hierbij horen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Cliënten blijven niet “hangen” in het proces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Totale proces verloopt meer gestroomlijnd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16" t="23542" r="2338"/>
          <a:stretch/>
        </p:blipFill>
        <p:spPr bwMode="auto">
          <a:xfrm>
            <a:off x="323528" y="2787244"/>
            <a:ext cx="7189717" cy="1603258"/>
          </a:xfrm>
          <a:prstGeom prst="rect">
            <a:avLst/>
          </a:prstGeom>
          <a:noFill/>
          <a:ln w="1587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797152"/>
            <a:ext cx="3594859" cy="1580960"/>
          </a:xfrm>
          <a:prstGeom prst="rect">
            <a:avLst/>
          </a:prstGeom>
          <a:noFill/>
          <a:ln w="1587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9859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Tm="5000">
        <p14:prism/>
      </p:transition>
    </mc:Choice>
    <mc:Fallback xmlns="">
      <p:transition spd="med" advTm="5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32341" y="455375"/>
            <a:ext cx="85116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Cliëntdossier wordt automatisch gevuld</a:t>
            </a:r>
          </a:p>
          <a:p>
            <a:endParaRPr lang="nl-NL" sz="2000" b="1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De historie is eenvoudig op te vragen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Integratie van documenten uit verschillende systemen </a:t>
            </a:r>
          </a:p>
        </p:txBody>
      </p:sp>
      <p:sp>
        <p:nvSpPr>
          <p:cNvPr id="5" name="Rechthoek 4"/>
          <p:cNvSpPr/>
          <p:nvPr/>
        </p:nvSpPr>
        <p:spPr>
          <a:xfrm>
            <a:off x="0" y="5877272"/>
            <a:ext cx="9144000" cy="9807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63" y="2564904"/>
            <a:ext cx="8516473" cy="3510721"/>
          </a:xfrm>
          <a:prstGeom prst="rect">
            <a:avLst/>
          </a:prstGeom>
          <a:noFill/>
          <a:ln w="1587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0190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Tm="5000">
        <p14:prism/>
      </p:transition>
    </mc:Choice>
    <mc:Fallback xmlns="">
      <p:transition spd="med" advTm="5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0" y="5877272"/>
            <a:ext cx="9144000" cy="9807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xtBox 9"/>
          <p:cNvSpPr txBox="1"/>
          <p:nvPr/>
        </p:nvSpPr>
        <p:spPr>
          <a:xfrm>
            <a:off x="647564" y="313462"/>
            <a:ext cx="784887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Verplichte invulvelden beheren in het proces</a:t>
            </a:r>
          </a:p>
          <a:p>
            <a:endParaRPr lang="nl-NL" sz="2000" b="1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U kunt bepalen welke gegevens moeten worden ingevuld voordat een volgende stap gemaakt kan worden.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Geen ontbrekende of onvolledige data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917915"/>
            <a:ext cx="4504644" cy="3412316"/>
          </a:xfrm>
          <a:prstGeom prst="rect">
            <a:avLst/>
          </a:prstGeom>
          <a:noFill/>
          <a:ln w="1587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Right Arrow 2"/>
          <p:cNvSpPr/>
          <p:nvPr/>
        </p:nvSpPr>
        <p:spPr>
          <a:xfrm rot="1115540">
            <a:off x="2111336" y="4313646"/>
            <a:ext cx="4693562" cy="620854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8"/>
          <a:stretch/>
        </p:blipFill>
        <p:spPr bwMode="auto">
          <a:xfrm>
            <a:off x="864585" y="2406744"/>
            <a:ext cx="1658402" cy="2710736"/>
          </a:xfrm>
          <a:prstGeom prst="rect">
            <a:avLst/>
          </a:prstGeom>
          <a:noFill/>
          <a:ln w="1587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4865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Tm="5000">
        <p14:prism/>
      </p:transition>
    </mc:Choice>
    <mc:Fallback xmlns="">
      <p:transition spd="med" advTm="5000">
        <p:fade/>
      </p:transition>
    </mc:Fallback>
  </mc:AlternateContent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adbc1e8-c654-43d9-a525-b07b9f760252">
      <UserInfo>
        <DisplayName>Femke Bennenbroek</DisplayName>
        <AccountId>15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1EDF574B86504290B768C56D23E6E6" ma:contentTypeVersion="2" ma:contentTypeDescription="Een nieuw document maken." ma:contentTypeScope="" ma:versionID="05a461f684dd3b3ab3687d05af0d3c95">
  <xsd:schema xmlns:xsd="http://www.w3.org/2001/XMLSchema" xmlns:xs="http://www.w3.org/2001/XMLSchema" xmlns:p="http://schemas.microsoft.com/office/2006/metadata/properties" xmlns:ns2="5adbc1e8-c654-43d9-a525-b07b9f760252" targetNamespace="http://schemas.microsoft.com/office/2006/metadata/properties" ma:root="true" ma:fieldsID="311efb527f91405d47da0595eb773415" ns2:_="">
    <xsd:import namespace="5adbc1e8-c654-43d9-a525-b07b9f76025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dbc1e8-c654-43d9-a525-b07b9f7602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172938B-D0AE-472B-8AA7-A92755421B4E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5adbc1e8-c654-43d9-a525-b07b9f760252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0578BAF-2911-4608-AADE-49E198D49AE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E57E88F-BCDE-49D3-BE89-F4DA993A857F}"/>
</file>

<file path=docProps/app.xml><?xml version="1.0" encoding="utf-8"?>
<Properties xmlns="http://schemas.openxmlformats.org/officeDocument/2006/extended-properties" xmlns:vt="http://schemas.openxmlformats.org/officeDocument/2006/docPropsVTypes">
  <TotalTime>2446</TotalTime>
  <Words>482</Words>
  <Application>Microsoft Office PowerPoint</Application>
  <PresentationFormat>Diavoorstelling (4:3)</PresentationFormat>
  <Paragraphs>85</Paragraphs>
  <Slides>13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9" baseType="lpstr">
      <vt:lpstr>ＭＳ Ｐゴシック</vt:lpstr>
      <vt:lpstr>Arial</vt:lpstr>
      <vt:lpstr>Calibri</vt:lpstr>
      <vt:lpstr>Century Gothic</vt:lpstr>
      <vt:lpstr>Rockwell Nova Light</vt:lpstr>
      <vt:lpstr>Office-thema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Beheersing en Bedrijfsvoering</dc:title>
  <dc:creator>rukundo.tjoelker@colosseusvixion.nl</dc:creator>
  <cp:lastModifiedBy>Femke Bennenbroek</cp:lastModifiedBy>
  <cp:revision>168</cp:revision>
  <dcterms:created xsi:type="dcterms:W3CDTF">2014-11-21T14:33:41Z</dcterms:created>
  <dcterms:modified xsi:type="dcterms:W3CDTF">2016-06-15T15:25:13Z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0x010100C11EDF574B86504290B768C56D23E6E6</vt:lpwstr>
  </property>
</Properties>
</file>